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56" r:id="rId2"/>
    <p:sldId id="258" r:id="rId3"/>
    <p:sldId id="281" r:id="rId4"/>
    <p:sldId id="302" r:id="rId5"/>
    <p:sldId id="301" r:id="rId6"/>
    <p:sldId id="284" r:id="rId7"/>
    <p:sldId id="279" r:id="rId8"/>
    <p:sldId id="303" r:id="rId9"/>
    <p:sldId id="280" r:id="rId10"/>
    <p:sldId id="285" r:id="rId11"/>
    <p:sldId id="304" r:id="rId12"/>
    <p:sldId id="305" r:id="rId13"/>
    <p:sldId id="286" r:id="rId14"/>
    <p:sldId id="288" r:id="rId15"/>
    <p:sldId id="289" r:id="rId16"/>
    <p:sldId id="290" r:id="rId17"/>
    <p:sldId id="291" r:id="rId18"/>
    <p:sldId id="292" r:id="rId19"/>
    <p:sldId id="287" r:id="rId20"/>
    <p:sldId id="306" r:id="rId21"/>
    <p:sldId id="307" r:id="rId22"/>
    <p:sldId id="308" r:id="rId23"/>
    <p:sldId id="309" r:id="rId24"/>
    <p:sldId id="310" r:id="rId25"/>
    <p:sldId id="311" r:id="rId26"/>
    <p:sldId id="296" r:id="rId27"/>
    <p:sldId id="312" r:id="rId28"/>
  </p:sldIdLst>
  <p:sldSz cx="918051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32"/>
    <p:restoredTop sz="93129"/>
  </p:normalViewPr>
  <p:slideViewPr>
    <p:cSldViewPr snapToGrid="0" snapToObjects="1">
      <p:cViewPr varScale="1">
        <p:scale>
          <a:sx n="69" d="100"/>
          <a:sy n="69" d="100"/>
        </p:scale>
        <p:origin x="17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C1187-D91E-B74B-B2C3-4979A8ABBF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63663" y="1143000"/>
            <a:ext cx="413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3CF27-2AA5-4E44-A38A-3199DCB4D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3CF27-2AA5-4E44-A38A-3199DCB4DC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8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539" y="1122363"/>
            <a:ext cx="780343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7564" y="3602038"/>
            <a:ext cx="688538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805" y="365125"/>
            <a:ext cx="197954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161" y="365125"/>
            <a:ext cx="582388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79" y="1709740"/>
            <a:ext cx="791819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79" y="4589465"/>
            <a:ext cx="791819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60" y="1825625"/>
            <a:ext cx="390171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35" y="1825625"/>
            <a:ext cx="390171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365127"/>
            <a:ext cx="791819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57" y="1681163"/>
            <a:ext cx="3883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57" y="2505075"/>
            <a:ext cx="3883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635" y="1681163"/>
            <a:ext cx="39029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7635" y="2505075"/>
            <a:ext cx="390291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457200"/>
            <a:ext cx="29609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914" y="987427"/>
            <a:ext cx="464763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356" y="2057400"/>
            <a:ext cx="29609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457200"/>
            <a:ext cx="29609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02914" y="987427"/>
            <a:ext cx="464763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356" y="2057400"/>
            <a:ext cx="29609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1161" y="365127"/>
            <a:ext cx="7918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161" y="1825625"/>
            <a:ext cx="79181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160" y="6356352"/>
            <a:ext cx="206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775B3-884A-0041-A959-DCF1493BE93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1045" y="6356352"/>
            <a:ext cx="309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83738" y="6356352"/>
            <a:ext cx="206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BA733-C680-D945-8B23-070C8CB2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6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483" y="2681207"/>
            <a:ext cx="8725546" cy="899038"/>
          </a:xfrm>
        </p:spPr>
        <p:txBody>
          <a:bodyPr>
            <a:noAutofit/>
          </a:bodyPr>
          <a:lstStyle/>
          <a:p>
            <a:r>
              <a:rPr lang="en-US" b="1" dirty="0"/>
              <a:t>Practical Mineralogy G102</a:t>
            </a:r>
          </a:p>
        </p:txBody>
      </p:sp>
    </p:spTree>
    <p:extLst>
      <p:ext uri="{BB962C8B-B14F-4D97-AF65-F5344CB8AC3E}">
        <p14:creationId xmlns:p14="http://schemas.microsoft.com/office/powerpoint/2010/main" val="369165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1192095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4"/>
            </a:pPr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Luminescence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008" y="3006670"/>
            <a:ext cx="87443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/>
              <a:t>The phenomenon of luminescence is linked to the crystal structure where some minerals have defected internal lattices.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711" y="1776870"/>
            <a:ext cx="8916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/>
              <a:t>It is defined as emission of light and it is produced by irradiating sample with </a:t>
            </a:r>
            <a:r>
              <a:rPr lang="en-GB" sz="3200" b="1" dirty="0">
                <a:solidFill>
                  <a:srgbClr val="7030A0"/>
                </a:solidFill>
              </a:rPr>
              <a:t>ultraviolet light</a:t>
            </a:r>
            <a:r>
              <a:rPr lang="en-GB" sz="3200" dirty="0"/>
              <a:t>.</a:t>
            </a: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06" y="4374004"/>
            <a:ext cx="4802393" cy="2365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3155" y="6377651"/>
            <a:ext cx="125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Alexandrite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6224" y="5372193"/>
            <a:ext cx="54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5197" y="5518699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8324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1192095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4"/>
            </a:pPr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Transparency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94" y="1776870"/>
            <a:ext cx="87443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The ability of light to transfer through a mineral. Mineral can be classified into:</a:t>
            </a:r>
          </a:p>
          <a:p>
            <a:pPr lvl="0"/>
            <a:r>
              <a:rPr lang="en-GB" sz="2800" b="1" dirty="0"/>
              <a:t>Transparent</a:t>
            </a:r>
            <a:r>
              <a:rPr lang="en-GB" sz="2800" dirty="0"/>
              <a:t>: when the light enters and exits the surface of the substance in relatively undisturbed style, such as pure quartz and pure gypsum.</a:t>
            </a:r>
          </a:p>
          <a:p>
            <a:pPr lvl="0"/>
            <a:r>
              <a:rPr lang="en-GB" sz="2800" b="1" dirty="0"/>
              <a:t>Translucent</a:t>
            </a:r>
            <a:r>
              <a:rPr lang="en-GB" sz="2800" dirty="0"/>
              <a:t>: when the light can enter and exit the surface of the substance, but in a disturbed and distorted way, such as smoky quartz.</a:t>
            </a:r>
          </a:p>
          <a:p>
            <a:pPr lvl="0"/>
            <a:r>
              <a:rPr lang="en-GB" sz="2800" b="1" dirty="0"/>
              <a:t>Opaque</a:t>
            </a:r>
            <a:r>
              <a:rPr lang="en-GB" sz="2800" dirty="0"/>
              <a:t>: when the light cannot even penetrate the surface of the substance, such as galena.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1192095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4"/>
            </a:pPr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Transparency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719" y="1797898"/>
            <a:ext cx="8744394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Many substances that are </a:t>
            </a:r>
            <a:r>
              <a:rPr lang="en-GB" sz="2800" b="1" dirty="0">
                <a:solidFill>
                  <a:srgbClr val="FF0000"/>
                </a:solidFill>
              </a:rPr>
              <a:t>transparent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/>
              <a:t>can easily contain impurities and/or distortions that will limit a light beam's travels through a substance and make it </a:t>
            </a:r>
            <a:r>
              <a:rPr lang="en-GB" sz="2800" b="1" dirty="0">
                <a:solidFill>
                  <a:srgbClr val="FF0000"/>
                </a:solidFill>
              </a:rPr>
              <a:t>translucent</a:t>
            </a:r>
            <a:r>
              <a:rPr lang="en-GB" sz="2800" dirty="0"/>
              <a:t>. Also, some translucent mineral specimens can become </a:t>
            </a:r>
            <a:r>
              <a:rPr lang="en-GB" sz="2800" b="1" dirty="0">
                <a:solidFill>
                  <a:srgbClr val="FF0000"/>
                </a:solidFill>
              </a:rPr>
              <a:t>opaque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/>
              <a:t>as a result of inclusions or weathering effects.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21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1192095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5"/>
            </a:pPr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Cleavage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711" y="1776870"/>
            <a:ext cx="8916988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Cleavage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/>
              <a:t>is the breakage of a mineral along regular planes and always parallel to certain crystal faces .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1711" y="3363936"/>
            <a:ext cx="8744394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dirty="0"/>
              <a:t>Cleavage can be described as: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Perfect</a:t>
            </a:r>
            <a:r>
              <a:rPr lang="en-GB" sz="2800" dirty="0"/>
              <a:t> if the planes are continuous.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Imperfect</a:t>
            </a:r>
            <a:r>
              <a:rPr lang="en-GB" sz="2800" dirty="0"/>
              <a:t> if the planes are discontinuous. </a:t>
            </a:r>
          </a:p>
        </p:txBody>
      </p:sp>
    </p:spTree>
    <p:extLst>
      <p:ext uri="{BB962C8B-B14F-4D97-AF65-F5344CB8AC3E}">
        <p14:creationId xmlns:p14="http://schemas.microsoft.com/office/powerpoint/2010/main" val="9109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03_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5" y="1266423"/>
            <a:ext cx="82296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6945" y="3727048"/>
            <a:ext cx="85344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pic>
        <p:nvPicPr>
          <p:cNvPr id="12" name="Picture 8" descr="03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45" y="3976286"/>
            <a:ext cx="2362200" cy="1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246945" y="4549373"/>
            <a:ext cx="1919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>
                <a:latin typeface="Arial" charset="0"/>
              </a:rPr>
              <a:t>Example:</a:t>
            </a:r>
            <a:r>
              <a:rPr lang="en-US" altLang="en-US" sz="2000">
                <a:latin typeface="Arial" charset="0"/>
              </a:rPr>
              <a:t>  mica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475" y="491294"/>
            <a:ext cx="3141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One set of planes</a:t>
            </a:r>
          </a:p>
        </p:txBody>
      </p:sp>
    </p:spTree>
    <p:extLst>
      <p:ext uri="{BB962C8B-B14F-4D97-AF65-F5344CB8AC3E}">
        <p14:creationId xmlns:p14="http://schemas.microsoft.com/office/powerpoint/2010/main" val="226860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174" y="74603"/>
            <a:ext cx="2924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Two sets of planes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17025" y="582832"/>
            <a:ext cx="8610600" cy="2513015"/>
            <a:chOff x="0" y="384"/>
            <a:chExt cx="6400" cy="1868"/>
          </a:xfrm>
        </p:grpSpPr>
        <p:pic>
          <p:nvPicPr>
            <p:cNvPr id="8" name="Picture 10" descr="cleavage_table_t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"/>
              <a:ext cx="6400" cy="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1" descr="2-direct_9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2"/>
              <a:ext cx="6400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275448" y="2684979"/>
            <a:ext cx="1120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orthoclase</a:t>
            </a:r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240174" y="3635289"/>
            <a:ext cx="8686800" cy="2549669"/>
            <a:chOff x="-304" y="952"/>
            <a:chExt cx="6400" cy="1878"/>
          </a:xfrm>
        </p:grpSpPr>
        <p:pic>
          <p:nvPicPr>
            <p:cNvPr id="18" name="Picture 11" descr="3-direct_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" y="1490"/>
              <a:ext cx="6400" cy="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3" descr="cleavage_table_t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" y="952"/>
              <a:ext cx="6400" cy="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820818" y="5006051"/>
            <a:ext cx="758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  <a:latin typeface="Arial" charset="0"/>
              </a:rPr>
              <a:t>calcite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0174" y="3172300"/>
            <a:ext cx="3156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Three sets of planes</a:t>
            </a:r>
          </a:p>
        </p:txBody>
      </p:sp>
    </p:spTree>
    <p:extLst>
      <p:ext uri="{BB962C8B-B14F-4D97-AF65-F5344CB8AC3E}">
        <p14:creationId xmlns:p14="http://schemas.microsoft.com/office/powerpoint/2010/main" val="18584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027" y="145898"/>
            <a:ext cx="3372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Four sets of planes</a:t>
            </a: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06101" y="739814"/>
            <a:ext cx="8813800" cy="2616200"/>
            <a:chOff x="-320" y="1892"/>
            <a:chExt cx="6400" cy="1900"/>
          </a:xfrm>
        </p:grpSpPr>
        <p:pic>
          <p:nvPicPr>
            <p:cNvPr id="14" name="Picture 11" descr="cleavage_table_to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0" y="1892"/>
              <a:ext cx="6400" cy="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4-direc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0" y="2400"/>
              <a:ext cx="6400" cy="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278301" y="1921478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fluorite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195" y="3541852"/>
            <a:ext cx="369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Six sets </a:t>
            </a:r>
            <a:r>
              <a:rPr lang="en-US" dirty="0"/>
              <a:t>of cleavage such as sphalerite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8"/>
          <a:stretch/>
        </p:blipFill>
        <p:spPr bwMode="auto">
          <a:xfrm>
            <a:off x="2088356" y="4009593"/>
            <a:ext cx="5003800" cy="2681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763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1192095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6"/>
            </a:pPr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Hardness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711" y="1776870"/>
            <a:ext cx="8916988" cy="1825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3200" dirty="0"/>
              <a:t>Mineral is defined as the resistance to scratching and breakage, and it is very diagnostic feature in minerals identification. 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1711" y="3636493"/>
            <a:ext cx="8744394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/>
              <a:t>Moho’s scale of hardness</a:t>
            </a:r>
          </a:p>
          <a:p>
            <a:pPr algn="just">
              <a:lnSpc>
                <a:spcPct val="150000"/>
              </a:lnSpc>
            </a:pPr>
            <a:r>
              <a:rPr lang="en-GB" sz="2800" dirty="0"/>
              <a:t>It is developed by Frederich Mohs (1822).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200" y="5182393"/>
            <a:ext cx="8744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2"/>
            <a:r>
              <a:rPr lang="en-US" altLang="en-US" sz="2800" dirty="0"/>
              <a:t>It consists of 10 minerals, ranked 1 (softest) to 10 (hardest</a:t>
            </a:r>
            <a:r>
              <a:rPr lang="en-US" altLang="en-US" sz="2600" dirty="0"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232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03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08" y="11573"/>
            <a:ext cx="3925887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" y="34725"/>
            <a:ext cx="5207000" cy="66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0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1192095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7. Fracture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18059" y="1938818"/>
            <a:ext cx="8744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/>
              <a:t>It is irregular breakage.</a:t>
            </a:r>
          </a:p>
        </p:txBody>
      </p:sp>
      <p:pic>
        <p:nvPicPr>
          <p:cNvPr id="9" name="Picture 9" descr="03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97" y="2847586"/>
            <a:ext cx="40068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575147" y="5600311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Arial" charset="0"/>
              </a:rPr>
              <a:t>Quartz</a:t>
            </a:r>
          </a:p>
        </p:txBody>
      </p:sp>
    </p:spTree>
    <p:extLst>
      <p:ext uri="{BB962C8B-B14F-4D97-AF65-F5344CB8AC3E}">
        <p14:creationId xmlns:p14="http://schemas.microsoft.com/office/powerpoint/2010/main" val="16373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275" y="160219"/>
            <a:ext cx="7918192" cy="540230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FF0000"/>
                </a:solidFill>
                <a:latin typeface="Muna" charset="-78"/>
                <a:ea typeface="Muna" charset="-78"/>
                <a:cs typeface="Muna" charset="-78"/>
              </a:rPr>
              <a:t>Outlines</a:t>
            </a:r>
            <a:endParaRPr lang="en-US" sz="3400" b="1" dirty="0">
              <a:solidFill>
                <a:srgbClr val="FF0000"/>
              </a:solidFill>
              <a:latin typeface="Muna" charset="-78"/>
              <a:ea typeface="Muna" charset="-78"/>
              <a:cs typeface="Muna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4275" y="700448"/>
            <a:ext cx="8430818" cy="5979751"/>
          </a:xfrm>
          <a:prstGeom prst="rect">
            <a:avLst/>
          </a:prstGeom>
        </p:spPr>
        <p:txBody>
          <a:bodyPr vert="horz" lIns="68854" tIns="34427" rIns="68854" bIns="3442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0949" indent="-170949">
              <a:lnSpc>
                <a:spcPct val="170000"/>
              </a:lnSpc>
              <a:buFont typeface="Arial" charset="0"/>
              <a:buChar char="•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Physical properties of minerals</a:t>
            </a:r>
          </a:p>
          <a:p>
            <a:pPr marL="344289" indent="-344289">
              <a:lnSpc>
                <a:spcPct val="170000"/>
              </a:lnSpc>
              <a:buFont typeface="Wingdings" charset="2"/>
              <a:buChar char="ü"/>
            </a:pPr>
            <a:r>
              <a:rPr lang="en-US" sz="2000" b="1" dirty="0" err="1">
                <a:latin typeface="Muna" charset="-78"/>
                <a:ea typeface="Muna" charset="-78"/>
                <a:cs typeface="Muna" charset="-78"/>
              </a:rPr>
              <a:t>Colour</a:t>
            </a:r>
            <a:endParaRPr lang="en-US" sz="2000" b="1" dirty="0">
              <a:latin typeface="Muna" charset="-78"/>
              <a:ea typeface="Muna" charset="-78"/>
              <a:cs typeface="Muna" charset="-78"/>
            </a:endParaRPr>
          </a:p>
          <a:p>
            <a:pPr marL="344289" indent="-344289">
              <a:lnSpc>
                <a:spcPct val="170000"/>
              </a:lnSpc>
              <a:buFont typeface="Wingdings" charset="2"/>
              <a:buChar char="ü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Streak</a:t>
            </a:r>
          </a:p>
          <a:p>
            <a:pPr marL="344289" indent="-344289">
              <a:lnSpc>
                <a:spcPct val="170000"/>
              </a:lnSpc>
              <a:buFont typeface="Wingdings" charset="2"/>
              <a:buChar char="ü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Luster</a:t>
            </a:r>
          </a:p>
          <a:p>
            <a:pPr marL="344289" indent="-344289">
              <a:lnSpc>
                <a:spcPct val="170000"/>
              </a:lnSpc>
              <a:buFont typeface="Wingdings" charset="2"/>
              <a:buChar char="ü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Luminescence</a:t>
            </a:r>
          </a:p>
          <a:p>
            <a:pPr marL="344289" indent="-344289">
              <a:lnSpc>
                <a:spcPct val="170000"/>
              </a:lnSpc>
              <a:buFont typeface="Wingdings" charset="2"/>
              <a:buChar char="ü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Transparency</a:t>
            </a:r>
          </a:p>
          <a:p>
            <a:pPr marL="344289" indent="-344289">
              <a:lnSpc>
                <a:spcPct val="170000"/>
              </a:lnSpc>
              <a:buFont typeface="Wingdings" charset="2"/>
              <a:buChar char="ü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Cleavage</a:t>
            </a:r>
          </a:p>
          <a:p>
            <a:pPr marL="344289" indent="-344289">
              <a:lnSpc>
                <a:spcPct val="170000"/>
              </a:lnSpc>
              <a:buFont typeface="Wingdings" charset="2"/>
              <a:buChar char="ü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Hardness</a:t>
            </a:r>
          </a:p>
          <a:p>
            <a:pPr marL="344289" indent="-344289">
              <a:lnSpc>
                <a:spcPct val="170000"/>
              </a:lnSpc>
              <a:buFont typeface="Wingdings" charset="2"/>
              <a:buChar char="ü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Fracture</a:t>
            </a:r>
          </a:p>
          <a:p>
            <a:pPr marL="344289" indent="-344289">
              <a:lnSpc>
                <a:spcPct val="170000"/>
              </a:lnSpc>
              <a:buFont typeface="Arial" charset="0"/>
              <a:buChar char="•"/>
            </a:pPr>
            <a:r>
              <a:rPr lang="en-US" sz="2000" b="1" dirty="0">
                <a:latin typeface="Muna" charset="-78"/>
                <a:ea typeface="Muna" charset="-78"/>
                <a:cs typeface="Muna" charset="-78"/>
              </a:rPr>
              <a:t>Tenacity</a:t>
            </a:r>
          </a:p>
        </p:txBody>
      </p:sp>
    </p:spTree>
    <p:extLst>
      <p:ext uri="{BB962C8B-B14F-4D97-AF65-F5344CB8AC3E}">
        <p14:creationId xmlns:p14="http://schemas.microsoft.com/office/powerpoint/2010/main" val="100485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711" y="1082389"/>
            <a:ext cx="89169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/>
              <a:t>Several different kinds of fracture patterns are observed.</a:t>
            </a:r>
          </a:p>
          <a:p>
            <a:pPr lvl="0" algn="just"/>
            <a:r>
              <a:rPr lang="en-GB" sz="3200" b="1" dirty="0"/>
              <a:t>Conchoidal</a:t>
            </a:r>
            <a:r>
              <a:rPr lang="en-GB" sz="3200" dirty="0"/>
              <a:t>: It is a smoothly curving fracture surface which have no planar surfaces of internal weakness or planes of separation - no cleavage.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0" b="45979"/>
          <a:stretch/>
        </p:blipFill>
        <p:spPr>
          <a:xfrm>
            <a:off x="2949060" y="3636934"/>
            <a:ext cx="2456317" cy="27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28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1762" y="1241412"/>
            <a:ext cx="891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200" b="1" dirty="0" err="1"/>
              <a:t>Subconcoidal</a:t>
            </a:r>
            <a:r>
              <a:rPr lang="en-GB" sz="3200" b="1" dirty="0"/>
              <a:t>: </a:t>
            </a:r>
            <a:r>
              <a:rPr lang="en-GB" sz="3200" dirty="0"/>
              <a:t>this is similar to conchoidal fracture, just not as curved, but still smooth such as galena and andalusite minerals.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33056" b="48883"/>
          <a:stretch/>
        </p:blipFill>
        <p:spPr>
          <a:xfrm>
            <a:off x="3079616" y="2908621"/>
            <a:ext cx="2762282" cy="26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67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7200" y="939747"/>
            <a:ext cx="87443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200" b="1" dirty="0">
                <a:solidFill>
                  <a:srgbClr val="FF0000"/>
                </a:solidFill>
              </a:rPr>
              <a:t>Fibrous or splintery: </a:t>
            </a:r>
            <a:r>
              <a:rPr lang="en-GB" sz="3200" dirty="0"/>
              <a:t>similar to the way wood breaks. It occurs in finely acicular minerals and in minerals that have a relatively stronger structure in one direction than the other two directions such as serpentine and gypsum.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6" t="49330" r="32223"/>
          <a:stretch/>
        </p:blipFill>
        <p:spPr>
          <a:xfrm>
            <a:off x="2933541" y="3565937"/>
            <a:ext cx="3131712" cy="31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59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7200" y="939747"/>
            <a:ext cx="8744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rgbClr val="FF0000"/>
                </a:solidFill>
              </a:rPr>
              <a:t>Jagged or hackly</a:t>
            </a:r>
            <a:r>
              <a:rPr lang="en-GB" sz="3200" dirty="0">
                <a:solidFill>
                  <a:srgbClr val="FF0000"/>
                </a:solidFill>
              </a:rPr>
              <a:t>: </a:t>
            </a:r>
            <a:r>
              <a:rPr lang="en-GB" sz="3200" dirty="0"/>
              <a:t>has sharp edges that catch on a finger that is rubbed jagged fractures with sharp edges, such as copper mineral.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5" r="66592"/>
          <a:stretch/>
        </p:blipFill>
        <p:spPr>
          <a:xfrm>
            <a:off x="2598686" y="2509407"/>
            <a:ext cx="3983139" cy="41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22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18059" y="1078195"/>
            <a:ext cx="8744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200" b="1" dirty="0">
                <a:solidFill>
                  <a:srgbClr val="FF0000"/>
                </a:solidFill>
              </a:rPr>
              <a:t>Earthy</a:t>
            </a:r>
            <a:r>
              <a:rPr lang="en-GB" sz="3200" dirty="0">
                <a:solidFill>
                  <a:srgbClr val="FF0000"/>
                </a:solidFill>
              </a:rPr>
              <a:t>: </a:t>
            </a:r>
            <a:r>
              <a:rPr lang="en-GB" sz="3200" dirty="0"/>
              <a:t>It is found in minerals that are massive and loosely consolidated such as kaolinite and limonite.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3" t="50224"/>
          <a:stretch/>
        </p:blipFill>
        <p:spPr>
          <a:xfrm>
            <a:off x="2640493" y="2508799"/>
            <a:ext cx="3560239" cy="37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71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7200" y="939747"/>
            <a:ext cx="8744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rgbClr val="FF0000"/>
                </a:solidFill>
              </a:rPr>
              <a:t>Uneven or Irregular</a:t>
            </a:r>
            <a:r>
              <a:rPr lang="en-GB" sz="3200" dirty="0">
                <a:solidFill>
                  <a:srgbClr val="FF0000"/>
                </a:solidFill>
              </a:rPr>
              <a:t>: </a:t>
            </a:r>
            <a:r>
              <a:rPr lang="en-GB" sz="3200" dirty="0"/>
              <a:t>rough irregular surfaces such as anhydrite and pyrite.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6" b="50968"/>
          <a:stretch/>
        </p:blipFill>
        <p:spPr>
          <a:xfrm>
            <a:off x="2318161" y="2195613"/>
            <a:ext cx="4362472" cy="449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97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1192095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8. Tenacity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711" y="1776870"/>
            <a:ext cx="891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/>
              <a:t>It is the resistance of a mineral to breaking, crushing, or bending. Tenacity can be described by the following terms.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71711" y="3546771"/>
            <a:ext cx="89169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200" b="1" dirty="0"/>
              <a:t>1. Brittle</a:t>
            </a:r>
            <a:r>
              <a:rPr lang="en-GB" sz="3200" dirty="0"/>
              <a:t> - Breaks or powders easily.</a:t>
            </a:r>
          </a:p>
          <a:p>
            <a:pPr lvl="0" algn="just"/>
            <a:r>
              <a:rPr lang="en-GB" sz="3200" b="1" dirty="0"/>
              <a:t>2. Malleable</a:t>
            </a:r>
            <a:r>
              <a:rPr lang="en-GB" sz="3200" dirty="0"/>
              <a:t> - can be hammered into thin sheets – such as gold and silver.</a:t>
            </a:r>
          </a:p>
          <a:p>
            <a:pPr lvl="0" algn="just"/>
            <a:r>
              <a:rPr lang="en-GB" sz="3200" b="1" dirty="0"/>
              <a:t>3. Ductile</a:t>
            </a:r>
            <a:r>
              <a:rPr lang="en-GB" sz="3200" dirty="0"/>
              <a:t>: can be drawn into a wire. Malleable materials may also be ductile</a:t>
            </a:r>
          </a:p>
        </p:txBody>
      </p:sp>
    </p:spTree>
    <p:extLst>
      <p:ext uri="{BB962C8B-B14F-4D97-AF65-F5344CB8AC3E}">
        <p14:creationId xmlns:p14="http://schemas.microsoft.com/office/powerpoint/2010/main" val="396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71711" y="1092940"/>
            <a:ext cx="89169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/>
              <a:t>4. Sectile</a:t>
            </a:r>
            <a:r>
              <a:rPr lang="en-GB" sz="3200" dirty="0"/>
              <a:t> - can be cut into thin shavings with a knife – such as gypsum.</a:t>
            </a:r>
          </a:p>
          <a:p>
            <a:pPr lvl="0">
              <a:lnSpc>
                <a:spcPct val="150000"/>
              </a:lnSpc>
            </a:pPr>
            <a:r>
              <a:rPr lang="en-GB" sz="3200" b="1" dirty="0"/>
              <a:t>5. Flexible</a:t>
            </a:r>
            <a:r>
              <a:rPr lang="en-GB" sz="3200" dirty="0"/>
              <a:t> - bends somewhat and does not return to its original shape.</a:t>
            </a:r>
          </a:p>
          <a:p>
            <a:pPr>
              <a:lnSpc>
                <a:spcPct val="150000"/>
              </a:lnSpc>
            </a:pPr>
            <a:r>
              <a:rPr lang="en-GB" sz="3200" b="1"/>
              <a:t>6. Elastic</a:t>
            </a:r>
            <a:r>
              <a:rPr lang="en-GB" sz="3200"/>
              <a:t> </a:t>
            </a:r>
            <a:r>
              <a:rPr lang="en-GB" sz="3200" dirty="0"/>
              <a:t>- bends but does return to its original shape – such as mica.</a:t>
            </a:r>
          </a:p>
        </p:txBody>
      </p:sp>
    </p:spTree>
    <p:extLst>
      <p:ext uri="{BB962C8B-B14F-4D97-AF65-F5344CB8AC3E}">
        <p14:creationId xmlns:p14="http://schemas.microsoft.com/office/powerpoint/2010/main" val="40186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5" y="1192095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Colour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711" y="3148225"/>
            <a:ext cx="8744394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Dark-coloured</a:t>
            </a:r>
            <a:r>
              <a:rPr lang="en-GB" sz="2800" dirty="0"/>
              <a:t> minerals means that the mineral absorbed </a:t>
            </a:r>
            <a:r>
              <a:rPr lang="en-GB" sz="2800" dirty="0">
                <a:solidFill>
                  <a:srgbClr val="FF0000"/>
                </a:solidFill>
              </a:rPr>
              <a:t>all wavelengths</a:t>
            </a:r>
            <a:r>
              <a:rPr lang="en-GB" sz="2800" dirty="0"/>
              <a:t> of light.</a:t>
            </a:r>
          </a:p>
          <a:p>
            <a:pPr algn="just">
              <a:lnSpc>
                <a:spcPct val="150000"/>
              </a:lnSpc>
            </a:pPr>
            <a:r>
              <a:rPr lang="en-GB" sz="2800" b="1" dirty="0">
                <a:solidFill>
                  <a:srgbClr val="00B050"/>
                </a:solidFill>
              </a:rPr>
              <a:t>Green-coloured</a:t>
            </a:r>
            <a:r>
              <a:rPr lang="en-GB" sz="2800" dirty="0"/>
              <a:t> minerals mean that these minerals </a:t>
            </a:r>
            <a:r>
              <a:rPr lang="en-GB" sz="2800" b="1" dirty="0">
                <a:solidFill>
                  <a:srgbClr val="FF0000"/>
                </a:solidFill>
              </a:rPr>
              <a:t>absorbed all wavelengths </a:t>
            </a:r>
            <a:r>
              <a:rPr lang="en-GB" sz="2800" dirty="0"/>
              <a:t>of the light and </a:t>
            </a:r>
            <a:r>
              <a:rPr lang="en-GB" sz="2800" b="1" dirty="0">
                <a:solidFill>
                  <a:srgbClr val="00B050"/>
                </a:solidFill>
              </a:rPr>
              <a:t>reflect the green </a:t>
            </a:r>
            <a:r>
              <a:rPr lang="en-GB" sz="2800" dirty="0"/>
              <a:t>light only.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711" y="1776870"/>
            <a:ext cx="8916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/>
              <a:t>It is produced as a result of </a:t>
            </a:r>
            <a:r>
              <a:rPr lang="en-GB" sz="3200" dirty="0">
                <a:solidFill>
                  <a:srgbClr val="FF0000"/>
                </a:solidFill>
              </a:rPr>
              <a:t>absorption</a:t>
            </a:r>
            <a:r>
              <a:rPr lang="en-GB" sz="3200" dirty="0"/>
              <a:t> of certain wavelengths and </a:t>
            </a:r>
            <a:r>
              <a:rPr lang="en-GB" sz="3200" dirty="0">
                <a:solidFill>
                  <a:srgbClr val="FF0000"/>
                </a:solidFill>
              </a:rPr>
              <a:t>reflection</a:t>
            </a:r>
            <a:r>
              <a:rPr lang="en-GB" sz="3200" dirty="0"/>
              <a:t> of others.</a:t>
            </a: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82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711" y="1036089"/>
            <a:ext cx="891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rgbClr val="FF0000"/>
                </a:solidFill>
              </a:rPr>
              <a:t>Idiochromatic minerals</a:t>
            </a:r>
            <a:r>
              <a:rPr lang="en-GB" sz="3200" dirty="0">
                <a:solidFill>
                  <a:srgbClr val="FF0000"/>
                </a:solidFill>
              </a:rPr>
              <a:t>: </a:t>
            </a:r>
            <a:r>
              <a:rPr lang="en-GB" sz="3200" dirty="0"/>
              <a:t>Those minerals which have a constant and characteristic colour such as sulphur is yellow and azurite is blue.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731724-34BD-C647-8171-212803207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95" y="2762112"/>
            <a:ext cx="4301292" cy="3584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5636CE-D329-B342-90D7-D480C5ED7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203" y="2762112"/>
            <a:ext cx="4003471" cy="35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78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200" y="88570"/>
            <a:ext cx="866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Physical properties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711" y="844863"/>
            <a:ext cx="8744394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Allochromatic minerals: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/>
              <a:t>those minerals whose colour are variable due to some impurities.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Pure quartz </a:t>
            </a:r>
            <a:r>
              <a:rPr lang="en-GB" sz="2800" dirty="0"/>
              <a:t>is colourless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7030A0"/>
                </a:solidFill>
              </a:rPr>
              <a:t>Amethyst</a:t>
            </a:r>
            <a:r>
              <a:rPr lang="en-GB" sz="2800" dirty="0"/>
              <a:t> is violet or purple due to presence of iron (Fe) </a:t>
            </a:r>
            <a:r>
              <a:rPr lang="en-GB" sz="2800" b="1" dirty="0">
                <a:solidFill>
                  <a:schemeClr val="accent2"/>
                </a:solidFill>
              </a:rPr>
              <a:t>Rose quartz </a:t>
            </a:r>
            <a:r>
              <a:rPr lang="en-GB" sz="2800" dirty="0"/>
              <a:t>is pink due to some inclusions of boron (B).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68101"/>
            <a:ext cx="91805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240" y="4125404"/>
            <a:ext cx="3195100" cy="24036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63351" y="6517517"/>
            <a:ext cx="19477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ⓒ </a:t>
            </a:r>
            <a:r>
              <a:rPr lang="en-US" sz="1000" dirty="0" err="1"/>
              <a:t>healingwithhypnotherapy.com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52" y="4092593"/>
            <a:ext cx="3456803" cy="2494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29842" y="6592503"/>
            <a:ext cx="1616718" cy="248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ⓒ </a:t>
            </a:r>
            <a:r>
              <a:rPr lang="en-US" sz="1000" dirty="0" err="1"/>
              <a:t>en.es-static.us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0771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511" y="702391"/>
            <a:ext cx="87443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dirty="0"/>
              <a:t>It is the colour of the powder of the mineral. It can be obtained by crushing or scratching the mineral on a piece of white porcelain (streak plate).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925" y="115650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2. Streak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4" descr="http://g7earthmaterials.wikispaces.com/file/view/white_streak_plate.jpg/118762775/white_streak_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81" y="2403478"/>
            <a:ext cx="4723142" cy="30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.minimegeology.com/shop/images/white_streak_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56" y="4859350"/>
            <a:ext cx="3130393" cy="17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minimegeology.com/shop/images/black_streak_pl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" y="4748646"/>
            <a:ext cx="3086966" cy="20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عنوان 1"/>
          <p:cNvSpPr txBox="1">
            <a:spLocks/>
          </p:cNvSpPr>
          <p:nvPr/>
        </p:nvSpPr>
        <p:spPr bwMode="auto">
          <a:xfrm>
            <a:off x="377465" y="4139046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Calibri" charset="0"/>
              </a:rPr>
              <a:t>Black streak plate</a:t>
            </a:r>
            <a:endParaRPr lang="ar-IQ" altLang="en-US" sz="2000" b="1" dirty="0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عنوان 1"/>
          <p:cNvSpPr txBox="1">
            <a:spLocks/>
          </p:cNvSpPr>
          <p:nvPr/>
        </p:nvSpPr>
        <p:spPr bwMode="auto">
          <a:xfrm>
            <a:off x="7145536" y="4135123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en-US" altLang="en-US" sz="2000" b="1" dirty="0">
                <a:latin typeface="Calibri" charset="0"/>
              </a:rPr>
              <a:t>White streak Plate</a:t>
            </a:r>
            <a:endParaRPr lang="ar-IQ" altLang="en-US" sz="2000" b="1" dirty="0"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0018" y="384918"/>
            <a:ext cx="8880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200" b="1" dirty="0">
                <a:solidFill>
                  <a:srgbClr val="FF0000"/>
                </a:solidFill>
              </a:rPr>
              <a:t>3. </a:t>
            </a:r>
            <a:r>
              <a:rPr lang="en-GB" sz="3200" b="1" dirty="0" err="1">
                <a:solidFill>
                  <a:srgbClr val="FF0000"/>
                </a:solidFill>
              </a:rPr>
              <a:t>Luster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438" y="1535474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/>
              <a:t>The light reflection from the surface of minerals. 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57" y="2067588"/>
            <a:ext cx="8744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/>
              <a:t>Two major types: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19253" y="2599702"/>
            <a:ext cx="863060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200" b="1" dirty="0">
                <a:latin typeface="Arial" charset="0"/>
                <a:ea typeface="Calibri" charset="0"/>
              </a:rPr>
              <a:t>Metallic</a:t>
            </a:r>
            <a:r>
              <a:rPr lang="en-GB" dirty="0">
                <a:latin typeface="Arial" charset="0"/>
                <a:ea typeface="Calibri" charset="0"/>
              </a:rPr>
              <a:t> </a:t>
            </a:r>
            <a:r>
              <a:rPr lang="en-GB" dirty="0" err="1">
                <a:latin typeface="Arial" charset="0"/>
                <a:ea typeface="Calibri" charset="0"/>
              </a:rPr>
              <a:t>luster</a:t>
            </a:r>
            <a:r>
              <a:rPr lang="en-GB" dirty="0">
                <a:latin typeface="Arial" charset="0"/>
                <a:ea typeface="Calibri" charset="0"/>
              </a:rPr>
              <a:t>: opaque minerals including native and sulphides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Calibri" charset="0"/>
              </a:rPr>
              <a:t>Submetallic </a:t>
            </a:r>
            <a:r>
              <a:rPr lang="en-GB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ea typeface="Calibri" charset="0"/>
              </a:rPr>
              <a:t>luster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Calibri" charset="0"/>
              </a:rPr>
              <a:t>: </a:t>
            </a:r>
            <a:r>
              <a:rPr lang="en-GB" dirty="0">
                <a:latin typeface="Arial" charset="0"/>
                <a:ea typeface="Calibri" charset="0"/>
              </a:rPr>
              <a:t>Semi-opaque to opaque minerals such as cuprite and hematite.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400" b="1" dirty="0">
                <a:latin typeface="Arial" charset="0"/>
                <a:ea typeface="Calibri" charset="0"/>
              </a:rPr>
              <a:t>Non-metallic</a:t>
            </a:r>
            <a:r>
              <a:rPr lang="en-GB" dirty="0">
                <a:latin typeface="Arial" charset="0"/>
                <a:ea typeface="Calibri" charset="0"/>
              </a:rPr>
              <a:t> </a:t>
            </a:r>
            <a:r>
              <a:rPr lang="en-GB" dirty="0" err="1">
                <a:latin typeface="Arial" charset="0"/>
                <a:ea typeface="Calibri" charset="0"/>
              </a:rPr>
              <a:t>luster</a:t>
            </a:r>
            <a:r>
              <a:rPr lang="en-GB" dirty="0">
                <a:latin typeface="Arial" charset="0"/>
                <a:ea typeface="Calibri" charset="0"/>
              </a:rPr>
              <a:t>: it has several types</a:t>
            </a:r>
            <a:endParaRPr lang="en-US" dirty="0"/>
          </a:p>
        </p:txBody>
      </p:sp>
      <p:pic>
        <p:nvPicPr>
          <p:cNvPr id="10" name="Picture 11" descr="ga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84" y="4513645"/>
            <a:ext cx="218209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4471" y="5638800"/>
            <a:ext cx="10550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dirty="0">
                <a:latin typeface="Arial" charset="0"/>
              </a:rPr>
              <a:t>Metallic</a:t>
            </a:r>
          </a:p>
          <a:p>
            <a:pPr algn="ctr"/>
            <a:r>
              <a:rPr lang="en-US" altLang="en-US" sz="2000" dirty="0">
                <a:latin typeface="Arial" charset="0"/>
              </a:rPr>
              <a:t>Galena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495800" y="5638800"/>
            <a:ext cx="1708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i="1" dirty="0">
                <a:latin typeface="Arial" charset="0"/>
              </a:rPr>
              <a:t>Non-metallic</a:t>
            </a:r>
          </a:p>
          <a:p>
            <a:pPr algn="ctr"/>
            <a:r>
              <a:rPr lang="en-US" altLang="en-US" sz="2000" dirty="0">
                <a:latin typeface="Arial" charset="0"/>
              </a:rPr>
              <a:t>Orthoclase</a:t>
            </a:r>
          </a:p>
        </p:txBody>
      </p:sp>
      <p:pic>
        <p:nvPicPr>
          <p:cNvPr id="13" name="Picture 9" descr="03_0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34" y="4638112"/>
            <a:ext cx="2204132" cy="21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357" y="1060590"/>
            <a:ext cx="8744394" cy="500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GB" b="1" dirty="0"/>
              <a:t>Non</a:t>
            </a:r>
            <a:r>
              <a:rPr lang="en-GB" b="1" i="1" dirty="0"/>
              <a:t>-metallic lustre:</a:t>
            </a:r>
            <a:r>
              <a:rPr lang="en-GB" dirty="0"/>
              <a:t>  it has several types:</a:t>
            </a:r>
          </a:p>
          <a:p>
            <a:pPr lvl="0">
              <a:lnSpc>
                <a:spcPct val="200000"/>
              </a:lnSpc>
            </a:pPr>
            <a:r>
              <a:rPr lang="en-GB" dirty="0"/>
              <a:t>Vitreous - looks glassy. Generally, silicates, carbonates, phosphate…etc. examples: clear quartz, tourmaline</a:t>
            </a:r>
          </a:p>
          <a:p>
            <a:pPr lvl="0">
              <a:lnSpc>
                <a:spcPct val="200000"/>
              </a:lnSpc>
            </a:pPr>
            <a:r>
              <a:rPr lang="en-GB" dirty="0"/>
              <a:t>Resinous - looks resinous - examples: sphalerite, sulphur.</a:t>
            </a:r>
          </a:p>
          <a:p>
            <a:pPr lvl="0">
              <a:lnSpc>
                <a:spcPct val="200000"/>
              </a:lnSpc>
            </a:pPr>
            <a:r>
              <a:rPr lang="en-GB" dirty="0"/>
              <a:t>Pearly - pearl-like </a:t>
            </a:r>
            <a:r>
              <a:rPr lang="en-GB" dirty="0" err="1"/>
              <a:t>luster</a:t>
            </a:r>
            <a:r>
              <a:rPr lang="en-GB" dirty="0"/>
              <a:t> - example: talc.</a:t>
            </a:r>
          </a:p>
          <a:p>
            <a:pPr lvl="0">
              <a:lnSpc>
                <a:spcPct val="200000"/>
              </a:lnSpc>
            </a:pPr>
            <a:r>
              <a:rPr lang="en-GB" dirty="0"/>
              <a:t>Greasy - appears to be covered with a thin layer of oil.</a:t>
            </a:r>
          </a:p>
          <a:p>
            <a:pPr lvl="0">
              <a:lnSpc>
                <a:spcPct val="200000"/>
              </a:lnSpc>
            </a:pPr>
            <a:r>
              <a:rPr lang="en-GB" dirty="0"/>
              <a:t>Silky - looks fibrous. - examples - some gypsum and serpentine.</a:t>
            </a:r>
          </a:p>
          <a:p>
            <a:pPr lvl="0">
              <a:lnSpc>
                <a:spcPct val="200000"/>
              </a:lnSpc>
            </a:pPr>
            <a:r>
              <a:rPr lang="en-GB" dirty="0"/>
              <a:t>Adamantine - brilliant lustre like diamond.</a:t>
            </a:r>
          </a:p>
          <a:p>
            <a:pPr lvl="0">
              <a:lnSpc>
                <a:spcPct val="200000"/>
              </a:lnSpc>
            </a:pPr>
            <a:r>
              <a:rPr lang="en-GB" dirty="0"/>
              <a:t>Earthy – dull surface that lacks any shines - such as kaolinite.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D84C69-C998-DF4E-B203-A29ED7C88655}"/>
              </a:ext>
            </a:extLst>
          </p:cNvPr>
          <p:cNvSpPr/>
          <p:nvPr/>
        </p:nvSpPr>
        <p:spPr>
          <a:xfrm>
            <a:off x="150018" y="384918"/>
            <a:ext cx="8880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200" b="1" dirty="0">
                <a:solidFill>
                  <a:srgbClr val="FF0000"/>
                </a:solidFill>
              </a:rPr>
              <a:t>3. </a:t>
            </a:r>
            <a:r>
              <a:rPr lang="en-GB" sz="3200" b="1" dirty="0" err="1">
                <a:solidFill>
                  <a:srgbClr val="FF0000"/>
                </a:solidFill>
              </a:rPr>
              <a:t>Luster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/>
          <p:nvPr/>
        </p:nvPicPr>
        <p:blipFill>
          <a:blip r:embed="rId2"/>
          <a:stretch>
            <a:fillRect/>
          </a:stretch>
        </p:blipFill>
        <p:spPr>
          <a:xfrm>
            <a:off x="-22003" y="328254"/>
            <a:ext cx="9224519" cy="62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64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2565</TotalTime>
  <Words>933</Words>
  <Application>Microsoft Office PowerPoint</Application>
  <PresentationFormat>Custom</PresentationFormat>
  <Paragraphs>113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Muna</vt:lpstr>
      <vt:lpstr>Times New Roman</vt:lpstr>
      <vt:lpstr>Wingdings</vt:lpstr>
      <vt:lpstr>Office Theme</vt:lpstr>
      <vt:lpstr>Practical Mineralogy G102</vt:lpstr>
      <vt:lpstr>Outlines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Geology G315</dc:title>
  <dc:creator>Al-Ali, Safaa</dc:creator>
  <cp:lastModifiedBy>LENOVO</cp:lastModifiedBy>
  <cp:revision>231</cp:revision>
  <dcterms:created xsi:type="dcterms:W3CDTF">2017-10-02T17:38:13Z</dcterms:created>
  <dcterms:modified xsi:type="dcterms:W3CDTF">2023-03-29T19:58:47Z</dcterms:modified>
</cp:coreProperties>
</file>